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1" r:id="rId7"/>
    <p:sldId id="263" r:id="rId8"/>
    <p:sldId id="262" r:id="rId9"/>
    <p:sldId id="261" r:id="rId10"/>
    <p:sldId id="264" r:id="rId11"/>
    <p:sldId id="265" r:id="rId12"/>
    <p:sldId id="266" r:id="rId13"/>
    <p:sldId id="280" r:id="rId14"/>
    <p:sldId id="279" r:id="rId15"/>
    <p:sldId id="267" r:id="rId16"/>
    <p:sldId id="268" r:id="rId17"/>
    <p:sldId id="269" r:id="rId18"/>
    <p:sldId id="270" r:id="rId19"/>
    <p:sldId id="272" r:id="rId20"/>
    <p:sldId id="273" r:id="rId21"/>
    <p:sldId id="274" r:id="rId22"/>
    <p:sldId id="275" r:id="rId23"/>
    <p:sldId id="276" r:id="rId24"/>
    <p:sldId id="281" r:id="rId25"/>
    <p:sldId id="277" r:id="rId26"/>
    <p:sldId id="27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06"/>
    <p:restoredTop sz="96110"/>
  </p:normalViewPr>
  <p:slideViewPr>
    <p:cSldViewPr snapToGrid="0" snapToObjects="1">
      <p:cViewPr>
        <p:scale>
          <a:sx n="123" d="100"/>
          <a:sy n="123" d="100"/>
        </p:scale>
        <p:origin x="952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20F4E-C2D8-F341-86A9-CAD736D4A1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8D3A77-F2FA-C040-818B-7D1E5710F8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F4275-50F7-7347-A4CB-F8A46094D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39E8E-387D-6F49-B04A-7A0B4C08C92C}" type="datetimeFigureOut">
              <a:rPr lang="en-US" smtClean="0"/>
              <a:t>8/17/22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19BB7-C2F9-DC4B-8F31-D4CE72A1C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1CF6F-D8AC-504F-990B-F6596D3EC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1B833-E392-3D4D-91A6-3D90470F4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37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87DF8-1E88-D14B-9029-89AB2FD30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E795AD-33CB-B34B-B3C6-614D06FCF3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C638D-AFA2-1E46-AA7D-03AE94DE7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39E8E-387D-6F49-B04A-7A0B4C08C92C}" type="datetimeFigureOut">
              <a:rPr lang="en-US" smtClean="0"/>
              <a:t>8/17/22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B9683-92F2-214B-92E4-ECE8CA7B1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84127-9F3E-C34A-80B3-4458E69C0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1B833-E392-3D4D-91A6-3D90470F4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53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0C6412-078F-6847-BF55-E30C227A89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BF2250-395D-DF43-8570-2B5F6D24E9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05987-05F1-1742-B617-9ED18D78C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39E8E-387D-6F49-B04A-7A0B4C08C92C}" type="datetimeFigureOut">
              <a:rPr lang="en-US" smtClean="0"/>
              <a:t>8/17/22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3AEE9-414B-9043-B443-DCAC6D6E2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A7DBE-D642-B24E-AF2C-D0606E0E7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1B833-E392-3D4D-91A6-3D90470F4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08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D55F3-A356-BC45-9A86-B826E11A2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F472-9EB5-AC43-B4F2-E0D23C078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16D7C-7B77-3C47-ACC7-49C22DB80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39E8E-387D-6F49-B04A-7A0B4C08C92C}" type="datetimeFigureOut">
              <a:rPr lang="en-US" smtClean="0"/>
              <a:t>8/17/22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043A1-651E-4441-AC63-3FFC15F2E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2996C-5150-A34A-8DE9-E69BC5468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1B833-E392-3D4D-91A6-3D90470F4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819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4E10E-4D48-D249-8797-786FC9585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77FBE6-3BEE-BF4C-A4F9-4B3858447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7AECE-3795-514E-96FC-8C1ECAB0B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39E8E-387D-6F49-B04A-7A0B4C08C92C}" type="datetimeFigureOut">
              <a:rPr lang="en-US" smtClean="0"/>
              <a:t>8/17/22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6F532-9F43-9C49-B407-4988A38B8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9CF6C-B62B-4D43-9542-68111AF5E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1B833-E392-3D4D-91A6-3D90470F4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115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CDE32-8107-E345-8220-7C022CD52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4FF4D-5DCA-8643-A6A4-5A7CBFA58B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32A552-5B6B-DF46-AE8F-A5667EED75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240D4D-2718-C140-9CEC-FC141A409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39E8E-387D-6F49-B04A-7A0B4C08C92C}" type="datetimeFigureOut">
              <a:rPr lang="en-US" smtClean="0"/>
              <a:t>8/17/22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D8DD4-C51C-4941-B681-CCB271CDB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5AF566-CB6B-654F-B188-F6D28EFBC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1B833-E392-3D4D-91A6-3D90470F4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31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A923F-C894-804F-B744-0029D1965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38090-3890-BB43-8474-F17F582D4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76CEE8-28CC-7041-85B4-1FF7BF814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277119-9CE3-7F42-9A35-67761E7E9B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911BD6-78E0-3344-96BB-6E94B86504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BDA23F-3024-7749-B600-B54ED4143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39E8E-387D-6F49-B04A-7A0B4C08C92C}" type="datetimeFigureOut">
              <a:rPr lang="en-US" smtClean="0"/>
              <a:t>8/17/22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8F0FD8-F433-094C-B113-F1CB6BF52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03AAA3-A18F-534E-864C-E1B1B3333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1B833-E392-3D4D-91A6-3D90470F4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02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12317-56FC-6740-AD84-CB856C44D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7AC9C1-76B6-344A-A593-CDD9049DD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39E8E-387D-6F49-B04A-7A0B4C08C92C}" type="datetimeFigureOut">
              <a:rPr lang="en-US" smtClean="0"/>
              <a:t>8/17/22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C6D9DE-35F8-0546-9BC8-D701AB693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125BC-44F4-6048-97A2-DB3CE128C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1B833-E392-3D4D-91A6-3D90470F4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8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5444A4-88F4-5A4E-AD61-42ED54BDD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39E8E-387D-6F49-B04A-7A0B4C08C92C}" type="datetimeFigureOut">
              <a:rPr lang="en-US" smtClean="0"/>
              <a:t>8/17/22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796B3C-B67D-8347-A872-518328A9B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7A2F4-18DA-6242-AC82-ED6D035FB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1B833-E392-3D4D-91A6-3D90470F4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961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5B4BC-75A9-E742-92A2-67B43D857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616B5-B918-B040-8D2E-2BCDEB4BF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8C15FD-B91C-C042-B4E3-290873A1D4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87DE94-F751-F34B-9A09-E0298D058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39E8E-387D-6F49-B04A-7A0B4C08C92C}" type="datetimeFigureOut">
              <a:rPr lang="en-US" smtClean="0"/>
              <a:t>8/17/22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E65BA5-BA16-1C4E-A817-A83D52291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13C333-F02C-B245-9AE1-2C3F68368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1B833-E392-3D4D-91A6-3D90470F4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535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72558-2425-2F49-9B01-9D344F372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A06D7F-7A42-7542-B7E4-078804A4E6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7CD882-9147-7E42-A190-CC7B6CD902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C7F9C-2CDB-2E4A-A4ED-787C16424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39E8E-387D-6F49-B04A-7A0B4C08C92C}" type="datetimeFigureOut">
              <a:rPr lang="en-US" smtClean="0"/>
              <a:t>8/17/22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B136DE-BA62-AD44-9B04-007E7EA43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11FCCB-6994-F447-BFC5-727711E85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1B833-E392-3D4D-91A6-3D90470F4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049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279CE2-212D-3144-A648-582CF86DF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42DDE2-1E91-E54B-8732-673E55CB0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0EE9A-DA6E-DF49-8FA3-1410CC035A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39E8E-387D-6F49-B04A-7A0B4C08C92C}" type="datetimeFigureOut">
              <a:rPr lang="en-US" smtClean="0"/>
              <a:t>8/17/22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8CBCC-2B04-F842-B403-B8B746B38C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88CF3-0A8C-3243-83F4-07900E1852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1B833-E392-3D4D-91A6-3D90470F4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957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enome.ucsc.edu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enome.ucsc.edu/cgi-bin/hgGtexTrackSettings?hgsid=1428788311_lN567MdHnz7BOzJZgFk6dbCFGu2k&amp;db=hg38&amp;c=chr2&amp;g=gtexGeneV8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C3DCA1-D929-CB4A-AF9B-13574A3B7ABF}"/>
              </a:ext>
            </a:extLst>
          </p:cNvPr>
          <p:cNvSpPr txBox="1"/>
          <p:nvPr/>
        </p:nvSpPr>
        <p:spPr>
          <a:xfrm>
            <a:off x="1066418" y="0"/>
            <a:ext cx="10059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Open the University of California Santa Cruz genome browser website: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genome.ucsc.edu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9FEE00-094F-E14B-A7E2-311A5428B875}"/>
              </a:ext>
            </a:extLst>
          </p:cNvPr>
          <p:cNvSpPr txBox="1"/>
          <p:nvPr/>
        </p:nvSpPr>
        <p:spPr>
          <a:xfrm>
            <a:off x="4246179" y="430556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FB52BB-8DBD-CD43-9CB8-D1E0A5F31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457200"/>
            <a:ext cx="1056640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29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2CCDD5-DE96-2E47-8EA4-366DA2FCF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457200"/>
            <a:ext cx="10566400" cy="5943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AF4781-4A94-9649-BA6B-9F0FC111728C}"/>
              </a:ext>
            </a:extLst>
          </p:cNvPr>
          <p:cNvSpPr txBox="1"/>
          <p:nvPr/>
        </p:nvSpPr>
        <p:spPr>
          <a:xfrm>
            <a:off x="3252914" y="0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Many more genes can be observed when zoomed out</a:t>
            </a:r>
          </a:p>
        </p:txBody>
      </p:sp>
    </p:spTree>
    <p:extLst>
      <p:ext uri="{BB962C8B-B14F-4D97-AF65-F5344CB8AC3E}">
        <p14:creationId xmlns:p14="http://schemas.microsoft.com/office/powerpoint/2010/main" val="4289580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311B4E-F9C0-D048-8E2C-2210B512A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457200"/>
            <a:ext cx="10566400" cy="5943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BBA2DD-82C2-CB45-A489-1DFC72E8F47E}"/>
              </a:ext>
            </a:extLst>
          </p:cNvPr>
          <p:cNvSpPr txBox="1"/>
          <p:nvPr/>
        </p:nvSpPr>
        <p:spPr>
          <a:xfrm>
            <a:off x="2962130" y="0"/>
            <a:ext cx="626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can zoom in and out from 1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a whole chromosome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D46FEE1-8180-EF44-8AE1-D0560D2134CB}"/>
              </a:ext>
            </a:extLst>
          </p:cNvPr>
          <p:cNvCxnSpPr>
            <a:cxnSpLocks/>
          </p:cNvCxnSpPr>
          <p:nvPr/>
        </p:nvCxnSpPr>
        <p:spPr>
          <a:xfrm flipH="1">
            <a:off x="8107628" y="1311442"/>
            <a:ext cx="482919" cy="1749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DE24E6-3B75-514B-9A65-F19B2C23B156}"/>
              </a:ext>
            </a:extLst>
          </p:cNvPr>
          <p:cNvSpPr txBox="1"/>
          <p:nvPr/>
        </p:nvSpPr>
        <p:spPr>
          <a:xfrm>
            <a:off x="8736432" y="1160799"/>
            <a:ext cx="384592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in chr2:55,706,669 and hit ‘go’</a:t>
            </a:r>
          </a:p>
        </p:txBody>
      </p:sp>
    </p:spTree>
    <p:extLst>
      <p:ext uri="{BB962C8B-B14F-4D97-AF65-F5344CB8AC3E}">
        <p14:creationId xmlns:p14="http://schemas.microsoft.com/office/powerpoint/2010/main" val="815267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4B706A-8B7B-624C-B159-178B04EBD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457200"/>
            <a:ext cx="10566400" cy="5943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990BFD-E8DA-4E40-A131-D77B6ED1824B}"/>
              </a:ext>
            </a:extLst>
          </p:cNvPr>
          <p:cNvSpPr txBox="1"/>
          <p:nvPr/>
        </p:nvSpPr>
        <p:spPr>
          <a:xfrm>
            <a:off x="5400938" y="0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Single base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09AB2F6-5032-1B45-A31D-D35A1FCAA493}"/>
              </a:ext>
            </a:extLst>
          </p:cNvPr>
          <p:cNvCxnSpPr/>
          <p:nvPr/>
        </p:nvCxnSpPr>
        <p:spPr>
          <a:xfrm flipH="1">
            <a:off x="6526002" y="2106029"/>
            <a:ext cx="49398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6FA156-B042-8242-A1E3-64C18D036D3F}"/>
              </a:ext>
            </a:extLst>
          </p:cNvPr>
          <p:cNvSpPr txBox="1"/>
          <p:nvPr/>
        </p:nvSpPr>
        <p:spPr>
          <a:xfrm>
            <a:off x="7189209" y="1952140"/>
            <a:ext cx="245512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A single base pair (t</a:t>
            </a:r>
            <a:r>
              <a:rPr lang="en-US" sz="1400" dirty="0">
                <a:solidFill>
                  <a:srgbClr val="FF0000"/>
                </a:solidFill>
              </a:rPr>
              <a:t>hymine)</a:t>
            </a:r>
            <a:endParaRPr lang="en-US" sz="1400" dirty="0">
              <a:solidFill>
                <a:srgbClr val="FF00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6642E-E7BF-604D-A52A-6C63C7BC7349}"/>
              </a:ext>
            </a:extLst>
          </p:cNvPr>
          <p:cNvSpPr txBox="1"/>
          <p:nvPr/>
        </p:nvSpPr>
        <p:spPr>
          <a:xfrm>
            <a:off x="0" y="1321343"/>
            <a:ext cx="3095289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Notice how a one base pair coordinate position is represented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chr2 = chromosome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55,706,669 = this base is the </a:t>
            </a:r>
            <a:r>
              <a:rPr lang="en-US" sz="1400" dirty="0">
                <a:solidFill>
                  <a:srgbClr val="FF0000"/>
                </a:solidFill>
                <a:cs typeface="Arial" panose="020B0604020202020204" pitchFamily="34" charset="0"/>
              </a:rPr>
              <a:t>55,706,669</a:t>
            </a:r>
            <a:r>
              <a:rPr lang="en-US" sz="1400" baseline="30000" dirty="0">
                <a:solidFill>
                  <a:srgbClr val="FF0000"/>
                </a:solidFill>
                <a:cs typeface="Arial" panose="020B0604020202020204" pitchFamily="34" charset="0"/>
              </a:rPr>
              <a:t>th</a:t>
            </a:r>
            <a:r>
              <a:rPr lang="en-US" sz="1400" baseline="300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 base on chr2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31C4AC1-E71A-764E-9276-A5A8EBCCC340}"/>
              </a:ext>
            </a:extLst>
          </p:cNvPr>
          <p:cNvCxnSpPr>
            <a:cxnSpLocks/>
          </p:cNvCxnSpPr>
          <p:nvPr/>
        </p:nvCxnSpPr>
        <p:spPr>
          <a:xfrm>
            <a:off x="2581835" y="1334445"/>
            <a:ext cx="1607904" cy="24850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7687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4B706A-8B7B-624C-B159-178B04EBD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457200"/>
            <a:ext cx="10566400" cy="5943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990BFD-E8DA-4E40-A131-D77B6ED1824B}"/>
              </a:ext>
            </a:extLst>
          </p:cNvPr>
          <p:cNvSpPr txBox="1"/>
          <p:nvPr/>
        </p:nvSpPr>
        <p:spPr>
          <a:xfrm>
            <a:off x="4753325" y="0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Zoom out to three bases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6FA156-B042-8242-A1E3-64C18D036D3F}"/>
              </a:ext>
            </a:extLst>
          </p:cNvPr>
          <p:cNvSpPr txBox="1"/>
          <p:nvPr/>
        </p:nvSpPr>
        <p:spPr>
          <a:xfrm>
            <a:off x="7570331" y="1807883"/>
            <a:ext cx="102892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Click here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09AB2F6-5032-1B45-A31D-D35A1FCAA493}"/>
              </a:ext>
            </a:extLst>
          </p:cNvPr>
          <p:cNvCxnSpPr>
            <a:cxnSpLocks/>
          </p:cNvCxnSpPr>
          <p:nvPr/>
        </p:nvCxnSpPr>
        <p:spPr>
          <a:xfrm flipH="1" flipV="1">
            <a:off x="7327591" y="1481772"/>
            <a:ext cx="337806" cy="3921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2DAC9E-0053-134C-A9A2-43BBF2AF2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457200"/>
            <a:ext cx="10566400" cy="59436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E7DE28E-387F-EE43-BA2F-31AC214CBECD}"/>
              </a:ext>
            </a:extLst>
          </p:cNvPr>
          <p:cNvCxnSpPr>
            <a:cxnSpLocks/>
          </p:cNvCxnSpPr>
          <p:nvPr/>
        </p:nvCxnSpPr>
        <p:spPr>
          <a:xfrm flipH="1" flipV="1">
            <a:off x="8800605" y="2106028"/>
            <a:ext cx="522945" cy="2308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CF438E9-BA98-FA49-ACC9-87FBA4CD5647}"/>
              </a:ext>
            </a:extLst>
          </p:cNvPr>
          <p:cNvSpPr txBox="1"/>
          <p:nvPr/>
        </p:nvSpPr>
        <p:spPr>
          <a:xfrm>
            <a:off x="9323550" y="2336862"/>
            <a:ext cx="245512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cytosine, t</a:t>
            </a:r>
            <a:r>
              <a:rPr lang="en-US" sz="1400" dirty="0">
                <a:solidFill>
                  <a:srgbClr val="FF0000"/>
                </a:solidFill>
              </a:rPr>
              <a:t>hymine, thymine</a:t>
            </a:r>
            <a:endParaRPr lang="en-US" sz="1400" dirty="0">
              <a:solidFill>
                <a:srgbClr val="FF00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20AD7C-B5EB-6647-A81B-C6A1EC31A71A}"/>
              </a:ext>
            </a:extLst>
          </p:cNvPr>
          <p:cNvSpPr txBox="1"/>
          <p:nvPr/>
        </p:nvSpPr>
        <p:spPr>
          <a:xfrm>
            <a:off x="0" y="1321343"/>
            <a:ext cx="309528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Notice how a coordinate position &gt; 1 base pair (</a:t>
            </a:r>
            <a:r>
              <a:rPr lang="en-US" sz="1400" dirty="0" err="1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bp</a:t>
            </a:r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) is represented.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07399E9-28E2-7D4D-BE40-0CA5580D486C}"/>
              </a:ext>
            </a:extLst>
          </p:cNvPr>
          <p:cNvCxnSpPr>
            <a:cxnSpLocks/>
          </p:cNvCxnSpPr>
          <p:nvPr/>
        </p:nvCxnSpPr>
        <p:spPr>
          <a:xfrm>
            <a:off x="3095289" y="1461247"/>
            <a:ext cx="1055370" cy="1524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EFA2EA1-937B-3743-8D98-B556A2D33316}"/>
              </a:ext>
            </a:extLst>
          </p:cNvPr>
          <p:cNvCxnSpPr>
            <a:cxnSpLocks/>
          </p:cNvCxnSpPr>
          <p:nvPr/>
        </p:nvCxnSpPr>
        <p:spPr>
          <a:xfrm flipH="1" flipV="1">
            <a:off x="6404215" y="2106028"/>
            <a:ext cx="522945" cy="2308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9D5B1C-4C28-754D-8C80-A0510B5C9AD3}"/>
              </a:ext>
            </a:extLst>
          </p:cNvPr>
          <p:cNvCxnSpPr>
            <a:cxnSpLocks/>
          </p:cNvCxnSpPr>
          <p:nvPr/>
        </p:nvCxnSpPr>
        <p:spPr>
          <a:xfrm flipH="1" flipV="1">
            <a:off x="4042460" y="2106028"/>
            <a:ext cx="522945" cy="2308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472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4B706A-8B7B-624C-B159-178B04EBD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457200"/>
            <a:ext cx="10566400" cy="5943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990BFD-E8DA-4E40-A131-D77B6ED1824B}"/>
              </a:ext>
            </a:extLst>
          </p:cNvPr>
          <p:cNvSpPr txBox="1"/>
          <p:nvPr/>
        </p:nvSpPr>
        <p:spPr>
          <a:xfrm>
            <a:off x="5516354" y="0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Zoom out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10F7C01-7550-1547-8E33-DEBB5FDAE0CF}"/>
              </a:ext>
            </a:extLst>
          </p:cNvPr>
          <p:cNvCxnSpPr>
            <a:cxnSpLocks/>
          </p:cNvCxnSpPr>
          <p:nvPr/>
        </p:nvCxnSpPr>
        <p:spPr>
          <a:xfrm flipH="1">
            <a:off x="8107628" y="1311442"/>
            <a:ext cx="482919" cy="1749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45E5CE7-CA6B-6341-B386-AABE444F2383}"/>
              </a:ext>
            </a:extLst>
          </p:cNvPr>
          <p:cNvSpPr txBox="1"/>
          <p:nvPr/>
        </p:nvSpPr>
        <p:spPr>
          <a:xfrm>
            <a:off x="8736432" y="1160799"/>
            <a:ext cx="384592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in chr2 and hit ‘go’</a:t>
            </a:r>
          </a:p>
        </p:txBody>
      </p:sp>
    </p:spTree>
    <p:extLst>
      <p:ext uri="{BB962C8B-B14F-4D97-AF65-F5344CB8AC3E}">
        <p14:creationId xmlns:p14="http://schemas.microsoft.com/office/powerpoint/2010/main" val="2202864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A65398-55AD-434A-8459-B35F4188CFD9}"/>
              </a:ext>
            </a:extLst>
          </p:cNvPr>
          <p:cNvSpPr txBox="1"/>
          <p:nvPr/>
        </p:nvSpPr>
        <p:spPr>
          <a:xfrm>
            <a:off x="5214990" y="0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Chromosome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D1F3DA-DFCD-404E-9FF2-6E9ED5184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457200"/>
            <a:ext cx="10566400" cy="59436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DA080C9-A869-774C-AE84-3D6799F31A7A}"/>
              </a:ext>
            </a:extLst>
          </p:cNvPr>
          <p:cNvCxnSpPr>
            <a:cxnSpLocks/>
          </p:cNvCxnSpPr>
          <p:nvPr/>
        </p:nvCxnSpPr>
        <p:spPr>
          <a:xfrm flipH="1">
            <a:off x="9238598" y="1699697"/>
            <a:ext cx="831834" cy="877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F05A067-1F2D-1D4F-B4BE-6C41D660960F}"/>
              </a:ext>
            </a:extLst>
          </p:cNvPr>
          <p:cNvSpPr txBox="1"/>
          <p:nvPr/>
        </p:nvSpPr>
        <p:spPr>
          <a:xfrm>
            <a:off x="10110623" y="1401427"/>
            <a:ext cx="194502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Notice the red box around the entire </a:t>
            </a:r>
            <a:r>
              <a:rPr lang="en-US" sz="1400" dirty="0">
                <a:solidFill>
                  <a:srgbClr val="FF0000"/>
                </a:solidFill>
                <a:latin typeface="+mj-lt"/>
              </a:rPr>
              <a:t>chromosome 2 ideogram </a:t>
            </a:r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42BA8E-AA02-8949-969E-39C7A44F835A}"/>
              </a:ext>
            </a:extLst>
          </p:cNvPr>
          <p:cNvSpPr txBox="1"/>
          <p:nvPr/>
        </p:nvSpPr>
        <p:spPr>
          <a:xfrm>
            <a:off x="10070432" y="3708124"/>
            <a:ext cx="1945020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Too much information is being shown.</a:t>
            </a:r>
          </a:p>
          <a:p>
            <a:endParaRPr lang="en-US" sz="1400" dirty="0">
              <a:solidFill>
                <a:srgbClr val="FF0000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All known models for all genes on chr2.</a:t>
            </a:r>
          </a:p>
        </p:txBody>
      </p:sp>
    </p:spTree>
    <p:extLst>
      <p:ext uri="{BB962C8B-B14F-4D97-AF65-F5344CB8AC3E}">
        <p14:creationId xmlns:p14="http://schemas.microsoft.com/office/powerpoint/2010/main" val="1105680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67C132-8313-3A4D-9F30-8D94FD9AF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457200"/>
            <a:ext cx="10566400" cy="594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D66AFF-6732-484E-A063-67137941D27E}"/>
              </a:ext>
            </a:extLst>
          </p:cNvPr>
          <p:cNvSpPr txBox="1"/>
          <p:nvPr/>
        </p:nvSpPr>
        <p:spPr>
          <a:xfrm>
            <a:off x="8879305" y="2219575"/>
            <a:ext cx="2935705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Scroll down and make the following changes: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GENCODE → squish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NCBI </a:t>
            </a:r>
            <a:r>
              <a:rPr lang="en-US" sz="1400" dirty="0" err="1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RefSeq</a:t>
            </a:r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cs typeface="Arial" panose="020B0604020202020204" pitchFamily="34" charset="0"/>
              </a:rPr>
              <a:t>→ hide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OMIM Alleles </a:t>
            </a:r>
            <a:r>
              <a:rPr lang="en-US" sz="1400" dirty="0">
                <a:solidFill>
                  <a:srgbClr val="FF0000"/>
                </a:solidFill>
                <a:cs typeface="Arial" panose="020B0604020202020204" pitchFamily="34" charset="0"/>
              </a:rPr>
              <a:t>→ hide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  <a:hlinkClick r:id="rId3" tooltip="Gene Expression in 54 tissues from GTEx RNA-seq of 17382 samples, 948 donors (V8, Aug 2019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GTEx Gene </a:t>
            </a:r>
            <a:r>
              <a:rPr lang="en-US" sz="1400" u="sng" dirty="0">
                <a:solidFill>
                  <a:srgbClr val="FF0000"/>
                </a:solidFill>
              </a:rPr>
              <a:t>V8</a:t>
            </a:r>
            <a:r>
              <a:rPr lang="en-US" sz="1400" dirty="0">
                <a:solidFill>
                  <a:srgbClr val="FF0000"/>
                </a:solidFill>
                <a:cs typeface="Arial" panose="020B0604020202020204" pitchFamily="34" charset="0"/>
              </a:rPr>
              <a:t> → hide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Scroll down to find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FF0000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After making the changes hit any ‘refresh’ button.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F55D0C0-BFBD-624B-B5B1-36B3FD6E78CF}"/>
              </a:ext>
            </a:extLst>
          </p:cNvPr>
          <p:cNvCxnSpPr/>
          <p:nvPr/>
        </p:nvCxnSpPr>
        <p:spPr>
          <a:xfrm flipH="1">
            <a:off x="8879305" y="4645073"/>
            <a:ext cx="49398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59F4C0-C47B-B84C-8435-1F257E05AA92}"/>
              </a:ext>
            </a:extLst>
          </p:cNvPr>
          <p:cNvCxnSpPr>
            <a:cxnSpLocks/>
          </p:cNvCxnSpPr>
          <p:nvPr/>
        </p:nvCxnSpPr>
        <p:spPr>
          <a:xfrm>
            <a:off x="2905225" y="4888913"/>
            <a:ext cx="49398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B396C5-E7D1-474D-9FAC-54D6AA91FCD5}"/>
              </a:ext>
            </a:extLst>
          </p:cNvPr>
          <p:cNvCxnSpPr>
            <a:cxnSpLocks/>
          </p:cNvCxnSpPr>
          <p:nvPr/>
        </p:nvCxnSpPr>
        <p:spPr>
          <a:xfrm flipH="1">
            <a:off x="5023585" y="3471593"/>
            <a:ext cx="49398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7A01A2-9194-F344-AA73-8BB844110A2A}"/>
              </a:ext>
            </a:extLst>
          </p:cNvPr>
          <p:cNvCxnSpPr>
            <a:cxnSpLocks/>
          </p:cNvCxnSpPr>
          <p:nvPr/>
        </p:nvCxnSpPr>
        <p:spPr>
          <a:xfrm>
            <a:off x="2905225" y="3471593"/>
            <a:ext cx="49398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F597DCA-6BA5-E44E-9B6F-864E7C7A18A9}"/>
              </a:ext>
            </a:extLst>
          </p:cNvPr>
          <p:cNvSpPr txBox="1"/>
          <p:nvPr/>
        </p:nvSpPr>
        <p:spPr>
          <a:xfrm>
            <a:off x="4939273" y="0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Adjust some settings</a:t>
            </a:r>
          </a:p>
        </p:txBody>
      </p:sp>
    </p:spTree>
    <p:extLst>
      <p:ext uri="{BB962C8B-B14F-4D97-AF65-F5344CB8AC3E}">
        <p14:creationId xmlns:p14="http://schemas.microsoft.com/office/powerpoint/2010/main" val="1008215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3C263F-1BED-8C4B-B6EF-F3EE175BC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457200"/>
            <a:ext cx="10566400" cy="5943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CEC728-7A70-1A4F-BEAE-9ED6796D5361}"/>
              </a:ext>
            </a:extLst>
          </p:cNvPr>
          <p:cNvSpPr txBox="1"/>
          <p:nvPr/>
        </p:nvSpPr>
        <p:spPr>
          <a:xfrm>
            <a:off x="2034632" y="0"/>
            <a:ext cx="8122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gene models have been collapsed and other tracks removed (scroll down)</a:t>
            </a:r>
          </a:p>
        </p:txBody>
      </p:sp>
    </p:spTree>
    <p:extLst>
      <p:ext uri="{BB962C8B-B14F-4D97-AF65-F5344CB8AC3E}">
        <p14:creationId xmlns:p14="http://schemas.microsoft.com/office/powerpoint/2010/main" val="1201553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3C263F-1BED-8C4B-B6EF-F3EE175BC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457200"/>
            <a:ext cx="10566400" cy="5943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CEC728-7A70-1A4F-BEAE-9ED6796D5361}"/>
              </a:ext>
            </a:extLst>
          </p:cNvPr>
          <p:cNvSpPr txBox="1"/>
          <p:nvPr/>
        </p:nvSpPr>
        <p:spPr>
          <a:xfrm>
            <a:off x="2513417" y="0"/>
            <a:ext cx="7165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Tracks can be further modified by clicking on the grey bars to the left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8A5A385-B3D8-3147-8491-709CAFA2A8A3}"/>
              </a:ext>
            </a:extLst>
          </p:cNvPr>
          <p:cNvCxnSpPr>
            <a:cxnSpLocks/>
          </p:cNvCxnSpPr>
          <p:nvPr/>
        </p:nvCxnSpPr>
        <p:spPr>
          <a:xfrm>
            <a:off x="1676500" y="3500168"/>
            <a:ext cx="49398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65103A5-2E18-AA46-950D-0225A1A796A8}"/>
              </a:ext>
            </a:extLst>
          </p:cNvPr>
          <p:cNvSpPr txBox="1"/>
          <p:nvPr/>
        </p:nvSpPr>
        <p:spPr>
          <a:xfrm>
            <a:off x="29366" y="2762500"/>
            <a:ext cx="214112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Click on the GENCODE grey track bar</a:t>
            </a:r>
          </a:p>
        </p:txBody>
      </p:sp>
    </p:spTree>
    <p:extLst>
      <p:ext uri="{BB962C8B-B14F-4D97-AF65-F5344CB8AC3E}">
        <p14:creationId xmlns:p14="http://schemas.microsoft.com/office/powerpoint/2010/main" val="1865902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C3DCA1-D929-CB4A-AF9B-13574A3B7ABF}"/>
              </a:ext>
            </a:extLst>
          </p:cNvPr>
          <p:cNvSpPr txBox="1"/>
          <p:nvPr/>
        </p:nvSpPr>
        <p:spPr>
          <a:xfrm>
            <a:off x="4984157" y="0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Click on ‘Genomes’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9FEE00-094F-E14B-A7E2-311A5428B875}"/>
              </a:ext>
            </a:extLst>
          </p:cNvPr>
          <p:cNvSpPr txBox="1"/>
          <p:nvPr/>
        </p:nvSpPr>
        <p:spPr>
          <a:xfrm>
            <a:off x="4246179" y="430556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FB52BB-8DBD-CD43-9CB8-D1E0A5F31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457200"/>
            <a:ext cx="10566401" cy="59436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22E293D-A2CD-8F4A-BDF9-DDBF6078A12F}"/>
              </a:ext>
            </a:extLst>
          </p:cNvPr>
          <p:cNvSpPr/>
          <p:nvPr/>
        </p:nvSpPr>
        <p:spPr>
          <a:xfrm>
            <a:off x="1187670" y="1408385"/>
            <a:ext cx="557048" cy="3048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518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30447B-66E7-DC41-9578-9F0D865C9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457200"/>
            <a:ext cx="10566400" cy="594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B37EEC-9B38-FA4B-962C-7B8A9F140066}"/>
              </a:ext>
            </a:extLst>
          </p:cNvPr>
          <p:cNvSpPr txBox="1"/>
          <p:nvPr/>
        </p:nvSpPr>
        <p:spPr>
          <a:xfrm>
            <a:off x="2586033" y="0"/>
            <a:ext cx="7019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Track settings for the GENCODE track. These pages vary by track.</a:t>
            </a:r>
          </a:p>
        </p:txBody>
      </p:sp>
    </p:spTree>
    <p:extLst>
      <p:ext uri="{BB962C8B-B14F-4D97-AF65-F5344CB8AC3E}">
        <p14:creationId xmlns:p14="http://schemas.microsoft.com/office/powerpoint/2010/main" val="716134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30447B-66E7-DC41-9578-9F0D865C9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457200"/>
            <a:ext cx="10566400" cy="594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B37EEC-9B38-FA4B-962C-7B8A9F140066}"/>
              </a:ext>
            </a:extLst>
          </p:cNvPr>
          <p:cNvSpPr txBox="1"/>
          <p:nvPr/>
        </p:nvSpPr>
        <p:spPr>
          <a:xfrm>
            <a:off x="4048004" y="0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Change some options to hide data.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68B9D-71EC-424D-BA5D-3BE005C036EF}"/>
              </a:ext>
            </a:extLst>
          </p:cNvPr>
          <p:cNvSpPr txBox="1"/>
          <p:nvPr/>
        </p:nvSpPr>
        <p:spPr>
          <a:xfrm>
            <a:off x="4600575" y="1600451"/>
            <a:ext cx="6448425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Click on “non-coding genes” and “splice variants” to hide the representation of these annotations. </a:t>
            </a:r>
          </a:p>
          <a:p>
            <a:endParaRPr lang="en-US" sz="1400" dirty="0">
              <a:solidFill>
                <a:srgbClr val="FF0000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Data visualization involves choices which impact interpretation, both yours and that of your audience.</a:t>
            </a:r>
          </a:p>
          <a:p>
            <a:endParaRPr lang="en-US" sz="1400" dirty="0">
              <a:solidFill>
                <a:srgbClr val="FF0000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Hiding these options can make interpreting data in a broad genome browser region more interpretable but removes information.</a:t>
            </a:r>
          </a:p>
          <a:p>
            <a:endParaRPr lang="en-US" sz="1400" dirty="0">
              <a:solidFill>
                <a:srgbClr val="FF0000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Hit ‘submit’ to see the changes.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83181DB-E214-524D-94DA-8744AC918C76}"/>
              </a:ext>
            </a:extLst>
          </p:cNvPr>
          <p:cNvCxnSpPr>
            <a:cxnSpLocks/>
          </p:cNvCxnSpPr>
          <p:nvPr/>
        </p:nvCxnSpPr>
        <p:spPr>
          <a:xfrm flipH="1" flipV="1">
            <a:off x="2642335" y="2233343"/>
            <a:ext cx="377090" cy="2241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46F0BE-B3A7-6341-9584-0D698DE31237}"/>
              </a:ext>
            </a:extLst>
          </p:cNvPr>
          <p:cNvCxnSpPr>
            <a:cxnSpLocks/>
          </p:cNvCxnSpPr>
          <p:nvPr/>
        </p:nvCxnSpPr>
        <p:spPr>
          <a:xfrm flipH="1" flipV="1">
            <a:off x="1880335" y="2233343"/>
            <a:ext cx="377090" cy="2241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283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84C19B-D3EF-EA42-BFF8-53914421C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457200"/>
            <a:ext cx="10566400" cy="5943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DE5ED2-6F42-CD4C-8DB4-0AFEF3AC7709}"/>
              </a:ext>
            </a:extLst>
          </p:cNvPr>
          <p:cNvSpPr txBox="1"/>
          <p:nvPr/>
        </p:nvSpPr>
        <p:spPr>
          <a:xfrm>
            <a:off x="2543329" y="0"/>
            <a:ext cx="7105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Now only a single model is shown for each gene. Return to BCL11A.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ED4522-2843-9D41-AE45-98D0BDA75CCA}"/>
              </a:ext>
            </a:extLst>
          </p:cNvPr>
          <p:cNvSpPr txBox="1"/>
          <p:nvPr/>
        </p:nvSpPr>
        <p:spPr>
          <a:xfrm>
            <a:off x="8888830" y="1443184"/>
            <a:ext cx="293570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Type in BCL11A and hit ‘go’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26D4EF9-23F0-A84C-903E-5BDFBD3AB527}"/>
              </a:ext>
            </a:extLst>
          </p:cNvPr>
          <p:cNvCxnSpPr/>
          <p:nvPr/>
        </p:nvCxnSpPr>
        <p:spPr>
          <a:xfrm flipH="1">
            <a:off x="8288755" y="1654223"/>
            <a:ext cx="49398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4570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6BFF20-3F31-A54D-AFE9-C72589899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457200"/>
            <a:ext cx="10566400" cy="5943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9E1EA6-47AB-E049-8151-4F8A3E0EF163}"/>
              </a:ext>
            </a:extLst>
          </p:cNvPr>
          <p:cNvSpPr txBox="1"/>
          <p:nvPr/>
        </p:nvSpPr>
        <p:spPr>
          <a:xfrm>
            <a:off x="4787501" y="0"/>
            <a:ext cx="2835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BCL11A &amp; gene structure.</a:t>
            </a:r>
          </a:p>
        </p:txBody>
      </p:sp>
    </p:spTree>
    <p:extLst>
      <p:ext uri="{BB962C8B-B14F-4D97-AF65-F5344CB8AC3E}">
        <p14:creationId xmlns:p14="http://schemas.microsoft.com/office/powerpoint/2010/main" val="439357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6BFF20-3F31-A54D-AFE9-C72589899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457200"/>
            <a:ext cx="10566400" cy="5943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9E1EA6-47AB-E049-8151-4F8A3E0EF163}"/>
              </a:ext>
            </a:extLst>
          </p:cNvPr>
          <p:cNvSpPr txBox="1"/>
          <p:nvPr/>
        </p:nvSpPr>
        <p:spPr>
          <a:xfrm>
            <a:off x="4787501" y="0"/>
            <a:ext cx="2835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BCL11A &amp; gene structure.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D2EB23-CBFE-F042-B537-665C7CA31494}"/>
              </a:ext>
            </a:extLst>
          </p:cNvPr>
          <p:cNvSpPr txBox="1"/>
          <p:nvPr/>
        </p:nvSpPr>
        <p:spPr>
          <a:xfrm>
            <a:off x="9245201" y="1481435"/>
            <a:ext cx="1518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Exons are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2D99D4-975F-534E-87B1-9BE9EA61498E}"/>
              </a:ext>
            </a:extLst>
          </p:cNvPr>
          <p:cNvSpPr txBox="1"/>
          <p:nvPr/>
        </p:nvSpPr>
        <p:spPr>
          <a:xfrm>
            <a:off x="8861784" y="3244334"/>
            <a:ext cx="333021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Introns are lines with arrowheads pointing in the direction of transcription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32ADFBC-346B-1E4C-B798-82095245728E}"/>
              </a:ext>
            </a:extLst>
          </p:cNvPr>
          <p:cNvCxnSpPr>
            <a:cxnSpLocks/>
          </p:cNvCxnSpPr>
          <p:nvPr/>
        </p:nvCxnSpPr>
        <p:spPr>
          <a:xfrm flipH="1">
            <a:off x="9419853" y="1850767"/>
            <a:ext cx="543298" cy="3713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E7C15B-E3DF-BD4D-9018-229C5FBB41AA}"/>
              </a:ext>
            </a:extLst>
          </p:cNvPr>
          <p:cNvCxnSpPr>
            <a:cxnSpLocks/>
          </p:cNvCxnSpPr>
          <p:nvPr/>
        </p:nvCxnSpPr>
        <p:spPr>
          <a:xfrm flipH="1" flipV="1">
            <a:off x="8644716" y="2293752"/>
            <a:ext cx="404034" cy="95058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DF00608-B508-4744-95B5-83DA213444BC}"/>
              </a:ext>
            </a:extLst>
          </p:cNvPr>
          <p:cNvSpPr txBox="1"/>
          <p:nvPr/>
        </p:nvSpPr>
        <p:spPr>
          <a:xfrm>
            <a:off x="69850" y="1503982"/>
            <a:ext cx="2606675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Notice the BCL11A’s position on </a:t>
            </a:r>
            <a:r>
              <a:rPr lang="en-US" sz="1400" dirty="0">
                <a:solidFill>
                  <a:srgbClr val="FF0000"/>
                </a:solidFill>
                <a:latin typeface="+mj-lt"/>
              </a:rPr>
              <a:t>chromosome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  <a:latin typeface="+mj-lt"/>
              </a:rPr>
              <a:t>Ideogram (red vertical line)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chr:start-end</a:t>
            </a:r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 coordinate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38357A-6DBD-574D-9EDA-5B2D050F044C}"/>
              </a:ext>
            </a:extLst>
          </p:cNvPr>
          <p:cNvCxnSpPr>
            <a:cxnSpLocks/>
          </p:cNvCxnSpPr>
          <p:nvPr/>
        </p:nvCxnSpPr>
        <p:spPr>
          <a:xfrm flipV="1">
            <a:off x="1771650" y="1850767"/>
            <a:ext cx="2914650" cy="587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0C07D59-6FA2-F74F-B143-A83F6219376E}"/>
              </a:ext>
            </a:extLst>
          </p:cNvPr>
          <p:cNvCxnSpPr>
            <a:cxnSpLocks/>
          </p:cNvCxnSpPr>
          <p:nvPr/>
        </p:nvCxnSpPr>
        <p:spPr>
          <a:xfrm flipV="1">
            <a:off x="1771650" y="1666101"/>
            <a:ext cx="2219325" cy="2434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2918D78-2056-0D44-A8EA-780DEE2F128C}"/>
              </a:ext>
            </a:extLst>
          </p:cNvPr>
          <p:cNvSpPr/>
          <p:nvPr/>
        </p:nvSpPr>
        <p:spPr>
          <a:xfrm>
            <a:off x="10292718" y="1981035"/>
            <a:ext cx="1899282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5' and 3' untranslated regions (UTRs) are thinner boxes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FCDC122-37F6-3B4E-8AEA-003FC938D176}"/>
              </a:ext>
            </a:extLst>
          </p:cNvPr>
          <p:cNvCxnSpPr>
            <a:cxnSpLocks/>
          </p:cNvCxnSpPr>
          <p:nvPr/>
        </p:nvCxnSpPr>
        <p:spPr>
          <a:xfrm flipH="1">
            <a:off x="9960900" y="2262656"/>
            <a:ext cx="33181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045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EEB0B1-0542-5048-88A7-CF34451C2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457200"/>
            <a:ext cx="10566400" cy="5943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5CF3D4-5752-EA47-A408-D67BA4E7B276}"/>
              </a:ext>
            </a:extLst>
          </p:cNvPr>
          <p:cNvSpPr txBox="1"/>
          <p:nvPr/>
        </p:nvSpPr>
        <p:spPr>
          <a:xfrm>
            <a:off x="2680129" y="0"/>
            <a:ext cx="6831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Scroll down and change the GTEX setting to ‘full’ and hit ‘refresh’.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BEB026-3278-CD47-A4D0-365546C14C0D}"/>
              </a:ext>
            </a:extLst>
          </p:cNvPr>
          <p:cNvCxnSpPr>
            <a:cxnSpLocks/>
          </p:cNvCxnSpPr>
          <p:nvPr/>
        </p:nvCxnSpPr>
        <p:spPr>
          <a:xfrm>
            <a:off x="1944643" y="2409412"/>
            <a:ext cx="49398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498C3B4-6ECC-7E43-8C27-E503AB56B20C}"/>
              </a:ext>
            </a:extLst>
          </p:cNvPr>
          <p:cNvSpPr txBox="1"/>
          <p:nvPr/>
        </p:nvSpPr>
        <p:spPr>
          <a:xfrm>
            <a:off x="0" y="1975036"/>
            <a:ext cx="260667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Click the plot after refreshing</a:t>
            </a:r>
          </a:p>
        </p:txBody>
      </p:sp>
    </p:spTree>
    <p:extLst>
      <p:ext uri="{BB962C8B-B14F-4D97-AF65-F5344CB8AC3E}">
        <p14:creationId xmlns:p14="http://schemas.microsoft.com/office/powerpoint/2010/main" val="242615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548266-B2A6-EE46-ACD4-55AD8E992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457200"/>
            <a:ext cx="10566400" cy="5943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F022BD-E86B-BD49-87E2-48985DDB835D}"/>
              </a:ext>
            </a:extLst>
          </p:cNvPr>
          <p:cNvSpPr txBox="1"/>
          <p:nvPr/>
        </p:nvSpPr>
        <p:spPr>
          <a:xfrm>
            <a:off x="3413215" y="0"/>
            <a:ext cx="5365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Primary tissue gene expression results from GTEX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AB887-0374-E944-82CE-5F418EE2FFBA}"/>
              </a:ext>
            </a:extLst>
          </p:cNvPr>
          <p:cNvSpPr txBox="1"/>
          <p:nvPr/>
        </p:nvSpPr>
        <p:spPr>
          <a:xfrm>
            <a:off x="7093828" y="1764144"/>
            <a:ext cx="4193008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TPM is the most common unit for describing the abundance of a transcript.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transcripts per million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Describes the amount relative to all other observed transcripts.</a:t>
            </a:r>
          </a:p>
        </p:txBody>
      </p:sp>
    </p:spTree>
    <p:extLst>
      <p:ext uri="{BB962C8B-B14F-4D97-AF65-F5344CB8AC3E}">
        <p14:creationId xmlns:p14="http://schemas.microsoft.com/office/powerpoint/2010/main" val="3283209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3A929-A187-7A48-A72C-B57AEDADF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457200"/>
            <a:ext cx="10566400" cy="5943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BD8E7C-F565-D648-8A0F-37B1AE7768D9}"/>
              </a:ext>
            </a:extLst>
          </p:cNvPr>
          <p:cNvSpPr txBox="1"/>
          <p:nvPr/>
        </p:nvSpPr>
        <p:spPr>
          <a:xfrm>
            <a:off x="1087770" y="0"/>
            <a:ext cx="1001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the hg38 assembly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version) of the human genome and enter BCL11A as the search term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3ADA7C-8EA4-7240-8B55-BC8871673881}"/>
              </a:ext>
            </a:extLst>
          </p:cNvPr>
          <p:cNvCxnSpPr/>
          <p:nvPr/>
        </p:nvCxnSpPr>
        <p:spPr>
          <a:xfrm flipH="1">
            <a:off x="5297215" y="2081047"/>
            <a:ext cx="49398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A6B27D-5EDA-F54C-8D00-AD1726A9C2A1}"/>
              </a:ext>
            </a:extLst>
          </p:cNvPr>
          <p:cNvCxnSpPr/>
          <p:nvPr/>
        </p:nvCxnSpPr>
        <p:spPr>
          <a:xfrm flipH="1">
            <a:off x="5297215" y="2485693"/>
            <a:ext cx="49398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21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BD8E7C-F565-D648-8A0F-37B1AE7768D9}"/>
              </a:ext>
            </a:extLst>
          </p:cNvPr>
          <p:cNvSpPr txBox="1"/>
          <p:nvPr/>
        </p:nvSpPr>
        <p:spPr>
          <a:xfrm>
            <a:off x="2566829" y="0"/>
            <a:ext cx="7058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your query has multiple matches be sure to select the correct one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3ADA7C-8EA4-7240-8B55-BC8871673881}"/>
              </a:ext>
            </a:extLst>
          </p:cNvPr>
          <p:cNvCxnSpPr/>
          <p:nvPr/>
        </p:nvCxnSpPr>
        <p:spPr>
          <a:xfrm flipH="1">
            <a:off x="5297215" y="2081047"/>
            <a:ext cx="49398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A6B27D-5EDA-F54C-8D00-AD1726A9C2A1}"/>
              </a:ext>
            </a:extLst>
          </p:cNvPr>
          <p:cNvCxnSpPr/>
          <p:nvPr/>
        </p:nvCxnSpPr>
        <p:spPr>
          <a:xfrm flipH="1">
            <a:off x="5297215" y="2485693"/>
            <a:ext cx="49398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0034A54-0F60-3045-818C-548E126E6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457200"/>
            <a:ext cx="10566400" cy="59436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F7B7ECF-857C-F74B-99E9-3B4C6E9C7CA5}"/>
              </a:ext>
            </a:extLst>
          </p:cNvPr>
          <p:cNvCxnSpPr/>
          <p:nvPr/>
        </p:nvCxnSpPr>
        <p:spPr>
          <a:xfrm flipH="1">
            <a:off x="8781396" y="1991708"/>
            <a:ext cx="49398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834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6409BB-1207-CB48-B783-59FBA2053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457200"/>
            <a:ext cx="10566400" cy="5943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55C671-A003-BA40-953F-1120D4133675}"/>
              </a:ext>
            </a:extLst>
          </p:cNvPr>
          <p:cNvSpPr txBox="1"/>
          <p:nvPr/>
        </p:nvSpPr>
        <p:spPr>
          <a:xfrm>
            <a:off x="2543297" y="0"/>
            <a:ext cx="7105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default view of the BCL11A gene in the UCSC genome browser</a:t>
            </a:r>
          </a:p>
        </p:txBody>
      </p:sp>
    </p:spTree>
    <p:extLst>
      <p:ext uri="{BB962C8B-B14F-4D97-AF65-F5344CB8AC3E}">
        <p14:creationId xmlns:p14="http://schemas.microsoft.com/office/powerpoint/2010/main" val="2776250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6409BB-1207-CB48-B783-59FBA2053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457200"/>
            <a:ext cx="10566400" cy="5943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55C671-A003-BA40-953F-1120D4133675}"/>
              </a:ext>
            </a:extLst>
          </p:cNvPr>
          <p:cNvSpPr txBox="1"/>
          <p:nvPr/>
        </p:nvSpPr>
        <p:spPr>
          <a:xfrm>
            <a:off x="2543297" y="0"/>
            <a:ext cx="7105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default view of the BCL11A gene in the UCSC genome browser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F40C5B-F97D-104B-B2EF-36D9F6F0383A}"/>
              </a:ext>
            </a:extLst>
          </p:cNvPr>
          <p:cNvSpPr txBox="1"/>
          <p:nvPr/>
        </p:nvSpPr>
        <p:spPr>
          <a:xfrm>
            <a:off x="0" y="2087366"/>
            <a:ext cx="2135981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grey bar is a ‘track’. </a:t>
            </a:r>
          </a:p>
          <a:p>
            <a:endParaRPr lang="en-US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title of each track is centered in the browser.</a:t>
            </a:r>
          </a:p>
          <a:p>
            <a:endParaRPr lang="en-US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Tracks are controlled below the browser.</a:t>
            </a:r>
          </a:p>
        </p:txBody>
      </p:sp>
    </p:spTree>
    <p:extLst>
      <p:ext uri="{BB962C8B-B14F-4D97-AF65-F5344CB8AC3E}">
        <p14:creationId xmlns:p14="http://schemas.microsoft.com/office/powerpoint/2010/main" val="2053311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C10658-DF73-E24A-AB0F-08FDBB708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457200"/>
            <a:ext cx="10566400" cy="5943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668D57-ECCE-6745-98C9-09E49BA18459}"/>
              </a:ext>
            </a:extLst>
          </p:cNvPr>
          <p:cNvSpPr txBox="1"/>
          <p:nvPr/>
        </p:nvSpPr>
        <p:spPr>
          <a:xfrm>
            <a:off x="5336818" y="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full page</a:t>
            </a: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A57A2EF1-158C-3B47-9623-1B9E4B9F1267}"/>
              </a:ext>
            </a:extLst>
          </p:cNvPr>
          <p:cNvSpPr/>
          <p:nvPr/>
        </p:nvSpPr>
        <p:spPr>
          <a:xfrm>
            <a:off x="7018318" y="2277094"/>
            <a:ext cx="149171" cy="35609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3D8112-8699-9B49-A485-93FC5B006391}"/>
              </a:ext>
            </a:extLst>
          </p:cNvPr>
          <p:cNvSpPr txBox="1"/>
          <p:nvPr/>
        </p:nvSpPr>
        <p:spPr>
          <a:xfrm>
            <a:off x="7349706" y="2770739"/>
            <a:ext cx="4718649" cy="24622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of these drop down menus allows for customizable visualization of tracks.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&amp; annotations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options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Updates and new tracks occur semi-frequently</a:t>
            </a:r>
          </a:p>
          <a:p>
            <a:endParaRPr lang="en-US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Clicking a blue header will display a page detailing that option.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type &amp; source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 description and options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 links with 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577879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6409BB-1207-CB48-B783-59FBA2053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457200"/>
            <a:ext cx="10566400" cy="5943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55C671-A003-BA40-953F-1120D4133675}"/>
              </a:ext>
            </a:extLst>
          </p:cNvPr>
          <p:cNvSpPr txBox="1"/>
          <p:nvPr/>
        </p:nvSpPr>
        <p:spPr>
          <a:xfrm>
            <a:off x="2543297" y="0"/>
            <a:ext cx="7105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default view of the BCL11A gene in the UCSC genome browser</a:t>
            </a: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0F1FCDBE-1209-E44A-A910-15233F25E49E}"/>
              </a:ext>
            </a:extLst>
          </p:cNvPr>
          <p:cNvSpPr/>
          <p:nvPr/>
        </p:nvSpPr>
        <p:spPr>
          <a:xfrm>
            <a:off x="10010899" y="2208810"/>
            <a:ext cx="47501" cy="115190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86D762-051F-2946-B262-F1480150CB55}"/>
              </a:ext>
            </a:extLst>
          </p:cNvPr>
          <p:cNvSpPr txBox="1"/>
          <p:nvPr/>
        </p:nvSpPr>
        <p:spPr>
          <a:xfrm>
            <a:off x="9580124" y="1427708"/>
            <a:ext cx="323591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gene models/isoforms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B2D7EC-0EFF-1F45-8B92-F156E4E70A05}"/>
              </a:ext>
            </a:extLst>
          </p:cNvPr>
          <p:cNvCxnSpPr>
            <a:stCxn id="5" idx="2"/>
            <a:endCxn id="4" idx="2"/>
          </p:cNvCxnSpPr>
          <p:nvPr/>
        </p:nvCxnSpPr>
        <p:spPr>
          <a:xfrm flipH="1">
            <a:off x="10058400" y="1735485"/>
            <a:ext cx="1139680" cy="10492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AF40C5B-F97D-104B-B2EF-36D9F6F0383A}"/>
              </a:ext>
            </a:extLst>
          </p:cNvPr>
          <p:cNvSpPr txBox="1"/>
          <p:nvPr/>
        </p:nvSpPr>
        <p:spPr>
          <a:xfrm>
            <a:off x="0" y="2822438"/>
            <a:ext cx="202816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common isoform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0032AC-0225-A340-AE9B-342B847567A7}"/>
              </a:ext>
            </a:extLst>
          </p:cNvPr>
          <p:cNvCxnSpPr>
            <a:cxnSpLocks/>
          </p:cNvCxnSpPr>
          <p:nvPr/>
        </p:nvCxnSpPr>
        <p:spPr>
          <a:xfrm>
            <a:off x="2058989" y="2976028"/>
            <a:ext cx="49398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838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6409BB-1207-CB48-B783-59FBA2053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457200"/>
            <a:ext cx="10566400" cy="5943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55C671-A003-BA40-953F-1120D4133675}"/>
              </a:ext>
            </a:extLst>
          </p:cNvPr>
          <p:cNvSpPr txBox="1"/>
          <p:nvPr/>
        </p:nvSpPr>
        <p:spPr>
          <a:xfrm>
            <a:off x="5516354" y="0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Zoom out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7FE7E-1D86-2341-90CF-405B4DD3E0CD}"/>
              </a:ext>
            </a:extLst>
          </p:cNvPr>
          <p:cNvSpPr txBox="1"/>
          <p:nvPr/>
        </p:nvSpPr>
        <p:spPr>
          <a:xfrm>
            <a:off x="8252504" y="1311348"/>
            <a:ext cx="102892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Click here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B48622B-35C0-A547-AFBB-CE451C02927F}"/>
              </a:ext>
            </a:extLst>
          </p:cNvPr>
          <p:cNvCxnSpPr/>
          <p:nvPr/>
        </p:nvCxnSpPr>
        <p:spPr>
          <a:xfrm flipH="1">
            <a:off x="7787700" y="1465237"/>
            <a:ext cx="49398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892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602</Words>
  <Application>Microsoft Macintosh PowerPoint</Application>
  <PresentationFormat>Widescreen</PresentationFormat>
  <Paragraphs>82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Graham Johnson, Ph.D.</dc:creator>
  <cp:lastModifiedBy>Graham Johnson, Ph.D.</cp:lastModifiedBy>
  <cp:revision>20</cp:revision>
  <dcterms:created xsi:type="dcterms:W3CDTF">2022-08-17T12:32:54Z</dcterms:created>
  <dcterms:modified xsi:type="dcterms:W3CDTF">2022-08-17T14:17:36Z</dcterms:modified>
</cp:coreProperties>
</file>